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7104063" cy="10234613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mmun" initials="c" lastIdx="32" clrIdx="0"/>
  <p:cmAuthor id="1" name="Fanny Pastant" initials="FP" lastIdx="14" clrIdx="1">
    <p:extLst>
      <p:ext uri="{19B8F6BF-5375-455C-9EA6-DF929625EA0E}">
        <p15:presenceInfo xmlns:p15="http://schemas.microsoft.com/office/powerpoint/2012/main" userId="22d22a0e6956104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5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AA6EA4-14C3-8ED4-DF08-F765F70C4C7D}" v="119" dt="2025-11-24T15:00:57.45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43"/>
  </p:normalViewPr>
  <p:slideViewPr>
    <p:cSldViewPr snapToGrid="0" snapToObjects="1">
      <p:cViewPr>
        <p:scale>
          <a:sx n="92" d="100"/>
          <a:sy n="92" d="100"/>
        </p:scale>
        <p:origin x="1656" y="-2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commentAuthors" Target="commentAuthors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APOFF Sonia" userId="S::sonia.charapoff@ghtpsy-npdc.fr::058680e3-ae80-43a3-a139-a6e8b04dafb9" providerId="AD" clId="Web-{02AA6EA4-14C3-8ED4-DF08-F765F70C4C7D}"/>
    <pc:docChg chg="modSld">
      <pc:chgData name="CHARAPOFF Sonia" userId="S::sonia.charapoff@ghtpsy-npdc.fr::058680e3-ae80-43a3-a139-a6e8b04dafb9" providerId="AD" clId="Web-{02AA6EA4-14C3-8ED4-DF08-F765F70C4C7D}" dt="2025-11-24T15:00:57.450" v="69" actId="20577"/>
      <pc:docMkLst>
        <pc:docMk/>
      </pc:docMkLst>
      <pc:sldChg chg="addSp delSp modSp">
        <pc:chgData name="CHARAPOFF Sonia" userId="S::sonia.charapoff@ghtpsy-npdc.fr::058680e3-ae80-43a3-a139-a6e8b04dafb9" providerId="AD" clId="Web-{02AA6EA4-14C3-8ED4-DF08-F765F70C4C7D}" dt="2025-11-24T15:00:57.450" v="69" actId="20577"/>
        <pc:sldMkLst>
          <pc:docMk/>
          <pc:sldMk cId="1661513311" sldId="257"/>
        </pc:sldMkLst>
        <pc:spChg chg="add mod">
          <ac:chgData name="CHARAPOFF Sonia" userId="S::sonia.charapoff@ghtpsy-npdc.fr::058680e3-ae80-43a3-a139-a6e8b04dafb9" providerId="AD" clId="Web-{02AA6EA4-14C3-8ED4-DF08-F765F70C4C7D}" dt="2025-11-24T14:59:24.207" v="29" actId="1076"/>
          <ac:spMkLst>
            <pc:docMk/>
            <pc:sldMk cId="1661513311" sldId="257"/>
            <ac:spMk id="3" creationId="{AEFCB224-7582-C4E0-C559-45BA5EBB30BA}"/>
          </ac:spMkLst>
        </pc:spChg>
        <pc:spChg chg="mod">
          <ac:chgData name="CHARAPOFF Sonia" userId="S::sonia.charapoff@ghtpsy-npdc.fr::058680e3-ae80-43a3-a139-a6e8b04dafb9" providerId="AD" clId="Web-{02AA6EA4-14C3-8ED4-DF08-F765F70C4C7D}" dt="2025-11-24T15:00:57.450" v="69" actId="20577"/>
          <ac:spMkLst>
            <pc:docMk/>
            <pc:sldMk cId="1661513311" sldId="257"/>
            <ac:spMk id="38" creationId="{00000000-0000-0000-0000-000000000000}"/>
          </ac:spMkLst>
        </pc:spChg>
        <pc:spChg chg="mod">
          <ac:chgData name="CHARAPOFF Sonia" userId="S::sonia.charapoff@ghtpsy-npdc.fr::058680e3-ae80-43a3-a139-a6e8b04dafb9" providerId="AD" clId="Web-{02AA6EA4-14C3-8ED4-DF08-F765F70C4C7D}" dt="2025-11-24T14:57:58.779" v="1" actId="1076"/>
          <ac:spMkLst>
            <pc:docMk/>
            <pc:sldMk cId="1661513311" sldId="257"/>
            <ac:spMk id="98" creationId="{00000000-0000-0000-0000-000000000000}"/>
          </ac:spMkLst>
        </pc:spChg>
        <pc:spChg chg="mod">
          <ac:chgData name="CHARAPOFF Sonia" userId="S::sonia.charapoff@ghtpsy-npdc.fr::058680e3-ae80-43a3-a139-a6e8b04dafb9" providerId="AD" clId="Web-{02AA6EA4-14C3-8ED4-DF08-F765F70C4C7D}" dt="2025-11-24T15:00:09.274" v="45" actId="20577"/>
          <ac:spMkLst>
            <pc:docMk/>
            <pc:sldMk cId="1661513311" sldId="257"/>
            <ac:spMk id="101" creationId="{00000000-0000-0000-0000-000000000000}"/>
          </ac:spMkLst>
        </pc:spChg>
        <pc:spChg chg="mod">
          <ac:chgData name="CHARAPOFF Sonia" userId="S::sonia.charapoff@ghtpsy-npdc.fr::058680e3-ae80-43a3-a139-a6e8b04dafb9" providerId="AD" clId="Web-{02AA6EA4-14C3-8ED4-DF08-F765F70C4C7D}" dt="2025-11-24T15:00:22.525" v="48" actId="20577"/>
          <ac:spMkLst>
            <pc:docMk/>
            <pc:sldMk cId="1661513311" sldId="257"/>
            <ac:spMk id="115" creationId="{00000000-0000-0000-0000-000000000000}"/>
          </ac:spMkLst>
        </pc:spChg>
        <pc:spChg chg="del">
          <ac:chgData name="CHARAPOFF Sonia" userId="S::sonia.charapoff@ghtpsy-npdc.fr::058680e3-ae80-43a3-a139-a6e8b04dafb9" providerId="AD" clId="Web-{02AA6EA4-14C3-8ED4-DF08-F765F70C4C7D}" dt="2025-11-24T14:59:16.925" v="26"/>
          <ac:spMkLst>
            <pc:docMk/>
            <pc:sldMk cId="1661513311" sldId="257"/>
            <ac:spMk id="121" creationId="{00000000-0000-0000-0000-000000000000}"/>
          </ac:spMkLst>
        </pc:spChg>
        <pc:grpChg chg="del">
          <ac:chgData name="CHARAPOFF Sonia" userId="S::sonia.charapoff@ghtpsy-npdc.fr::058680e3-ae80-43a3-a139-a6e8b04dafb9" providerId="AD" clId="Web-{02AA6EA4-14C3-8ED4-DF08-F765F70C4C7D}" dt="2025-11-24T14:59:18.628" v="28"/>
          <ac:grpSpMkLst>
            <pc:docMk/>
            <pc:sldMk cId="1661513311" sldId="257"/>
            <ac:grpSpMk id="125" creationId="{00000000-0000-0000-0000-000000000000}"/>
          </ac:grpSpMkLst>
        </pc:grpChg>
        <pc:picChg chg="del">
          <ac:chgData name="CHARAPOFF Sonia" userId="S::sonia.charapoff@ghtpsy-npdc.fr::058680e3-ae80-43a3-a139-a6e8b04dafb9" providerId="AD" clId="Web-{02AA6EA4-14C3-8ED4-DF08-F765F70C4C7D}" dt="2025-11-24T14:59:17.972" v="27"/>
          <ac:picMkLst>
            <pc:docMk/>
            <pc:sldMk cId="1661513311" sldId="257"/>
            <ac:picMk id="2" creationId="{00000000-0000-0000-0000-000000000000}"/>
          </ac:picMkLst>
        </pc:picChg>
        <pc:picChg chg="del">
          <ac:chgData name="CHARAPOFF Sonia" userId="S::sonia.charapoff@ghtpsy-npdc.fr::058680e3-ae80-43a3-a139-a6e8b04dafb9" providerId="AD" clId="Web-{02AA6EA4-14C3-8ED4-DF08-F765F70C4C7D}" dt="2025-11-24T14:58:57.047" v="18"/>
          <ac:picMkLst>
            <pc:docMk/>
            <pc:sldMk cId="1661513311" sldId="257"/>
            <ac:picMk id="99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2224088" y="768350"/>
            <a:ext cx="2655887" cy="3836988"/>
          </a:xfrm>
          <a:prstGeom prst="rect">
            <a:avLst/>
          </a:prstGeom>
        </p:spPr>
        <p:txBody>
          <a:bodyPr lIns="99075" tIns="49538" rIns="99075" bIns="49538"/>
          <a:lstStyle/>
          <a:p>
            <a:endParaRPr dirty="0"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47209" y="4861441"/>
            <a:ext cx="5209646" cy="4605576"/>
          </a:xfrm>
          <a:prstGeom prst="rect">
            <a:avLst/>
          </a:prstGeom>
        </p:spPr>
        <p:txBody>
          <a:bodyPr lIns="99075" tIns="49538" rIns="99075" bIns="49538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j-lt"/>
        <a:ea typeface="+mj-ea"/>
        <a:cs typeface="+mj-cs"/>
        <a:sym typeface="Calibri"/>
      </a:defRPr>
    </a:lvl1pPr>
    <a:lvl2pPr indent="228600" defTabSz="457200" latinLnBrk="0">
      <a:defRPr sz="1200">
        <a:latin typeface="+mj-lt"/>
        <a:ea typeface="+mj-ea"/>
        <a:cs typeface="+mj-cs"/>
        <a:sym typeface="Calibri"/>
      </a:defRPr>
    </a:lvl2pPr>
    <a:lvl3pPr indent="457200" defTabSz="457200" latinLnBrk="0">
      <a:defRPr sz="1200">
        <a:latin typeface="+mj-lt"/>
        <a:ea typeface="+mj-ea"/>
        <a:cs typeface="+mj-cs"/>
        <a:sym typeface="Calibri"/>
      </a:defRPr>
    </a:lvl3pPr>
    <a:lvl4pPr indent="685800" defTabSz="457200" latinLnBrk="0">
      <a:defRPr sz="1200">
        <a:latin typeface="+mj-lt"/>
        <a:ea typeface="+mj-ea"/>
        <a:cs typeface="+mj-cs"/>
        <a:sym typeface="Calibri"/>
      </a:defRPr>
    </a:lvl4pPr>
    <a:lvl5pPr indent="914400" defTabSz="457200" latinLnBrk="0">
      <a:defRPr sz="1200">
        <a:latin typeface="+mj-lt"/>
        <a:ea typeface="+mj-ea"/>
        <a:cs typeface="+mj-cs"/>
        <a:sym typeface="Calibri"/>
      </a:defRPr>
    </a:lvl5pPr>
    <a:lvl6pPr indent="1143000" defTabSz="457200" latinLnBrk="0">
      <a:defRPr sz="1200">
        <a:latin typeface="+mj-lt"/>
        <a:ea typeface="+mj-ea"/>
        <a:cs typeface="+mj-cs"/>
        <a:sym typeface="Calibri"/>
      </a:defRPr>
    </a:lvl6pPr>
    <a:lvl7pPr indent="1371600" defTabSz="457200" latinLnBrk="0">
      <a:defRPr sz="1200">
        <a:latin typeface="+mj-lt"/>
        <a:ea typeface="+mj-ea"/>
        <a:cs typeface="+mj-cs"/>
        <a:sym typeface="Calibri"/>
      </a:defRPr>
    </a:lvl7pPr>
    <a:lvl8pPr indent="1600200" defTabSz="457200" latinLnBrk="0">
      <a:defRPr sz="1200">
        <a:latin typeface="+mj-lt"/>
        <a:ea typeface="+mj-ea"/>
        <a:cs typeface="+mj-cs"/>
        <a:sym typeface="Calibri"/>
      </a:defRPr>
    </a:lvl8pPr>
    <a:lvl9pPr indent="1828800" defTabSz="4572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3926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>
            <a:spLocks noGrp="1"/>
          </p:cNvSpPr>
          <p:nvPr>
            <p:ph type="title"/>
          </p:nvPr>
        </p:nvSpPr>
        <p:spPr>
          <a:xfrm>
            <a:off x="514350" y="1621190"/>
            <a:ext cx="5829300" cy="3448758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t>Texte du titre</a:t>
            </a:r>
          </a:p>
        </p:txBody>
      </p:sp>
      <p:sp>
        <p:nvSpPr>
          <p:cNvPr id="12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342900" algn="ctr">
              <a:buSzTx/>
              <a:buFontTx/>
              <a:buNone/>
              <a:defRPr sz="1800"/>
            </a:lvl2pPr>
            <a:lvl3pPr marL="0" indent="685800" algn="ctr">
              <a:buSzTx/>
              <a:buFontTx/>
              <a:buNone/>
              <a:defRPr sz="1800"/>
            </a:lvl3pPr>
            <a:lvl4pPr marL="0" indent="1028700" algn="ctr">
              <a:buSzTx/>
              <a:buFontTx/>
              <a:buNone/>
              <a:defRPr sz="1800"/>
            </a:lvl4pPr>
            <a:lvl5pPr marL="0" indent="1371600" algn="ctr">
              <a:buSzTx/>
              <a:buFontTx/>
              <a:buNone/>
              <a:defRPr sz="1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 5</a:t>
            </a:r>
          </a:p>
        </p:txBody>
      </p:sp>
      <p:sp>
        <p:nvSpPr>
          <p:cNvPr id="13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21" name="Texte niveau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 5</a:t>
            </a:r>
          </a:p>
        </p:txBody>
      </p:sp>
      <p:sp>
        <p:nvSpPr>
          <p:cNvPr id="22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e du titre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6" cy="4120621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t>Texte du titre</a:t>
            </a:r>
          </a:p>
        </p:txBody>
      </p:sp>
      <p:sp>
        <p:nvSpPr>
          <p:cNvPr id="30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67916" y="6629226"/>
            <a:ext cx="5915026" cy="216693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/>
            </a:lvl1pPr>
            <a:lvl2pPr marL="0" indent="342900">
              <a:buSzTx/>
              <a:buFontTx/>
              <a:buNone/>
              <a:defRPr sz="1800"/>
            </a:lvl2pPr>
            <a:lvl3pPr marL="0" indent="685800">
              <a:buSzTx/>
              <a:buFontTx/>
              <a:buNone/>
              <a:defRPr sz="1800"/>
            </a:lvl3pPr>
            <a:lvl4pPr marL="0" indent="1028700">
              <a:buSzTx/>
              <a:buFontTx/>
              <a:buNone/>
              <a:defRPr sz="1800"/>
            </a:lvl4pPr>
            <a:lvl5pPr marL="0" indent="1371600">
              <a:buSzTx/>
              <a:buFontTx/>
              <a:buNone/>
              <a:defRPr sz="18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 5</a:t>
            </a:r>
          </a:p>
        </p:txBody>
      </p:sp>
      <p:sp>
        <p:nvSpPr>
          <p:cNvPr id="31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39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471487" y="2637014"/>
            <a:ext cx="2914651" cy="6285267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 5</a:t>
            </a:r>
          </a:p>
        </p:txBody>
      </p:sp>
      <p:sp>
        <p:nvSpPr>
          <p:cNvPr id="4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e du titre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6" cy="1914702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8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428346"/>
            <a:ext cx="2901256" cy="1190096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800" b="1"/>
            </a:lvl1pPr>
            <a:lvl2pPr marL="0" indent="342900">
              <a:buSzTx/>
              <a:buFontTx/>
              <a:buNone/>
              <a:defRPr sz="1800" b="1"/>
            </a:lvl2pPr>
            <a:lvl3pPr marL="0" indent="685800">
              <a:buSzTx/>
              <a:buFontTx/>
              <a:buNone/>
              <a:defRPr sz="1800" b="1"/>
            </a:lvl3pPr>
            <a:lvl4pPr marL="0" indent="1028700">
              <a:buSzTx/>
              <a:buFontTx/>
              <a:buNone/>
              <a:defRPr sz="1800" b="1"/>
            </a:lvl4pPr>
            <a:lvl5pPr marL="0" indent="1371600">
              <a:buSzTx/>
              <a:buFontTx/>
              <a:buNone/>
              <a:defRPr sz="1800" b="1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 5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3471862" y="2428346"/>
            <a:ext cx="2915544" cy="1190096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1800" b="1"/>
            </a:pPr>
            <a:endParaRPr/>
          </a:p>
        </p:txBody>
      </p:sp>
      <p:sp>
        <p:nvSpPr>
          <p:cNvPr id="50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e du tit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8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e du titre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Texte du titre</a:t>
            </a:r>
          </a:p>
        </p:txBody>
      </p:sp>
      <p:sp>
        <p:nvSpPr>
          <p:cNvPr id="73" name="Texte niveau 1…"/>
          <p:cNvSpPr txBox="1">
            <a:spLocks noGrp="1"/>
          </p:cNvSpPr>
          <p:nvPr>
            <p:ph type="body" sz="half" idx="1"/>
          </p:nvPr>
        </p:nvSpPr>
        <p:spPr>
          <a:xfrm>
            <a:off x="2915542" y="1426282"/>
            <a:ext cx="3471864" cy="703968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 marL="538842" indent="-195942">
              <a:defRPr sz="2400"/>
            </a:lvl2pPr>
            <a:lvl3pPr marL="914400" indent="-228600">
              <a:defRPr sz="2400"/>
            </a:lvl3pPr>
            <a:lvl4pPr marL="1303019" indent="-274319">
              <a:defRPr sz="2400"/>
            </a:lvl4pPr>
            <a:lvl5pPr marL="1645920" indent="-274320">
              <a:defRPr sz="24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 5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472381" y="2971800"/>
            <a:ext cx="2211884" cy="550562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200"/>
            </a:pPr>
            <a:endParaRPr/>
          </a:p>
        </p:txBody>
      </p:sp>
      <p:sp>
        <p:nvSpPr>
          <p:cNvPr id="7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e du titre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Texte du titre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2915542" y="1426282"/>
            <a:ext cx="3471864" cy="703968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 dirty="0"/>
          </a:p>
        </p:txBody>
      </p:sp>
      <p:sp>
        <p:nvSpPr>
          <p:cNvPr id="84" name="Texte niveau 1…"/>
          <p:cNvSpPr txBox="1">
            <a:spLocks noGrp="1"/>
          </p:cNvSpPr>
          <p:nvPr>
            <p:ph type="body" sz="quarter" idx="1"/>
          </p:nvPr>
        </p:nvSpPr>
        <p:spPr>
          <a:xfrm>
            <a:off x="472381" y="2971800"/>
            <a:ext cx="2211884" cy="550562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200"/>
            </a:lvl1pPr>
            <a:lvl2pPr marL="0" indent="342900">
              <a:buSzTx/>
              <a:buFontTx/>
              <a:buNone/>
              <a:defRPr sz="1200"/>
            </a:lvl2pPr>
            <a:lvl3pPr marL="0" indent="685800">
              <a:buSzTx/>
              <a:buFontTx/>
              <a:buNone/>
              <a:defRPr sz="1200"/>
            </a:lvl3pPr>
            <a:lvl4pPr marL="0" indent="1028700">
              <a:buSzTx/>
              <a:buFontTx/>
              <a:buNone/>
              <a:defRPr sz="1200"/>
            </a:lvl4pPr>
            <a:lvl5pPr marL="0" indent="1371600">
              <a:buSzTx/>
              <a:buFontTx/>
              <a:buNone/>
              <a:defRPr sz="12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 5</a:t>
            </a:r>
          </a:p>
        </p:txBody>
      </p:sp>
      <p:sp>
        <p:nvSpPr>
          <p:cNvPr id="85" name="Numéro de diapositive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‹N°›</a:t>
            </a:fld>
            <a:endParaRPr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>
            <a:spLocks noGrp="1"/>
          </p:cNvSpPr>
          <p:nvPr>
            <p:ph type="title"/>
          </p:nvPr>
        </p:nvSpPr>
        <p:spPr>
          <a:xfrm>
            <a:off x="471487" y="527405"/>
            <a:ext cx="5915026" cy="19147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Texte du titre</a:t>
            </a:r>
          </a:p>
        </p:txBody>
      </p:sp>
      <p:sp>
        <p:nvSpPr>
          <p:cNvPr id="3" name="Texte niveau 1…"/>
          <p:cNvSpPr txBox="1">
            <a:spLocks noGrp="1"/>
          </p:cNvSpPr>
          <p:nvPr>
            <p:ph type="body" idx="1"/>
          </p:nvPr>
        </p:nvSpPr>
        <p:spPr>
          <a:xfrm>
            <a:off x="471487" y="2637014"/>
            <a:ext cx="5915026" cy="62852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 5</a:t>
            </a:r>
          </a:p>
        </p:txBody>
      </p:sp>
      <p:sp>
        <p:nvSpPr>
          <p:cNvPr id="4" name="Numéro de diapositive"/>
          <p:cNvSpPr txBox="1">
            <a:spLocks noGrp="1"/>
          </p:cNvSpPr>
          <p:nvPr>
            <p:ph type="sldNum" sz="quarter" idx="2"/>
          </p:nvPr>
        </p:nvSpPr>
        <p:spPr>
          <a:xfrm>
            <a:off x="6166510" y="9342141"/>
            <a:ext cx="220003" cy="20591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9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‹N°›</a:t>
            </a:fld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ransition spd="med"/>
  <p:txStyles>
    <p:titleStyle>
      <a:lvl1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71450" marR="0" indent="-171450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542925" marR="0" indent="-200025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925830" marR="0" indent="-240030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3056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485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9914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3343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6772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3020157" marR="0" indent="-276957" algn="l" defTabSz="685800" rtl="0" latinLnBrk="0">
        <a:lnSpc>
          <a:spcPct val="9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Image 5" descr="Image 5"/>
          <p:cNvPicPr>
            <a:picLocks noChangeAspect="1"/>
          </p:cNvPicPr>
          <p:nvPr/>
        </p:nvPicPr>
        <p:blipFill>
          <a:blip r:embed="rId3"/>
          <a:srcRect l="15431" t="24044" r="14267"/>
          <a:stretch>
            <a:fillRect/>
          </a:stretch>
        </p:blipFill>
        <p:spPr>
          <a:xfrm flipH="1">
            <a:off x="-35860" y="-144210"/>
            <a:ext cx="6884895" cy="7408358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Rectangle 7"/>
          <p:cNvSpPr/>
          <p:nvPr/>
        </p:nvSpPr>
        <p:spPr>
          <a:xfrm>
            <a:off x="-3132" y="-295751"/>
            <a:ext cx="6858001" cy="6384101"/>
          </a:xfrm>
          <a:prstGeom prst="rect">
            <a:avLst/>
          </a:prstGeom>
          <a:solidFill>
            <a:srgbClr val="479997">
              <a:alpha val="40000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96" name="Forme libre 6"/>
          <p:cNvSpPr/>
          <p:nvPr/>
        </p:nvSpPr>
        <p:spPr>
          <a:xfrm>
            <a:off x="0" y="2483064"/>
            <a:ext cx="6889317" cy="74529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697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97" name="Forme libre 9"/>
          <p:cNvSpPr/>
          <p:nvPr/>
        </p:nvSpPr>
        <p:spPr>
          <a:xfrm>
            <a:off x="263047" y="-110828"/>
            <a:ext cx="2843410" cy="3682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796"/>
                </a:moveTo>
                <a:lnTo>
                  <a:pt x="21600" y="21600"/>
                </a:lnTo>
                <a:lnTo>
                  <a:pt x="21600" y="147"/>
                </a:lnTo>
                <a:lnTo>
                  <a:pt x="95" y="0"/>
                </a:lnTo>
                <a:cubicBezTo>
                  <a:pt x="63" y="5265"/>
                  <a:pt x="32" y="10531"/>
                  <a:pt x="0" y="15796"/>
                </a:cubicBezTo>
                <a:close/>
              </a:path>
            </a:pathLst>
          </a:custGeom>
          <a:solidFill>
            <a:srgbClr val="FFFFFF">
              <a:alpha val="89804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98" name="Forme libre 11"/>
          <p:cNvSpPr/>
          <p:nvPr/>
        </p:nvSpPr>
        <p:spPr>
          <a:xfrm>
            <a:off x="275573" y="2584314"/>
            <a:ext cx="2818358" cy="50353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4441"/>
                </a:lnTo>
                <a:lnTo>
                  <a:pt x="21600" y="21600"/>
                </a:lnTo>
                <a:lnTo>
                  <a:pt x="96" y="21600"/>
                </a:lnTo>
                <a:cubicBezTo>
                  <a:pt x="64" y="14864"/>
                  <a:pt x="32" y="6633"/>
                  <a:pt x="0" y="0"/>
                </a:cubicBezTo>
                <a:close/>
              </a:path>
            </a:pathLst>
          </a:custGeom>
          <a:solidFill>
            <a:srgbClr val="12547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00" name="Rectangle 13"/>
          <p:cNvSpPr txBox="1"/>
          <p:nvPr/>
        </p:nvSpPr>
        <p:spPr>
          <a:xfrm>
            <a:off x="398005" y="975745"/>
            <a:ext cx="2686150" cy="1649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20" rIns="45719" bIns="45720" anchor="t">
            <a:spAutoFit/>
          </a:bodyPr>
          <a:lstStyle/>
          <a:p>
            <a:pPr algn="ctr">
              <a:lnSpc>
                <a:spcPct val="107000"/>
              </a:lnSpc>
              <a:spcBef>
                <a:spcPts val="800"/>
              </a:spcBef>
              <a:defRPr sz="1600">
                <a:solidFill>
                  <a:srgbClr val="7E7C87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dirty="0">
                <a:latin typeface="Cambria"/>
              </a:rPr>
              <a:t>Séance de sensibilisation</a:t>
            </a:r>
            <a:endParaRPr lang="fr-FR" sz="1400">
              <a:latin typeface="Cambria"/>
            </a:endParaRPr>
          </a:p>
          <a:p>
            <a:pPr algn="ctr">
              <a:lnSpc>
                <a:spcPct val="107000"/>
              </a:lnSpc>
              <a:defRPr sz="2000" b="1">
                <a:solidFill>
                  <a:srgbClr val="125474"/>
                </a:solidFill>
                <a:latin typeface="CoconPro-Regular"/>
                <a:ea typeface="CoconPro-Regular"/>
                <a:cs typeface="CoconPro-Regular"/>
                <a:sym typeface="CoconPro-Regular"/>
              </a:defRPr>
            </a:pPr>
            <a:r>
              <a:rPr dirty="0">
                <a:latin typeface="Cambria"/>
              </a:rPr>
              <a:t>La santé mentale dans mon quartier :</a:t>
            </a:r>
            <a:r>
              <a:rPr lang="fr-FR" dirty="0">
                <a:latin typeface="Cambria"/>
              </a:rPr>
              <a:t>  </a:t>
            </a:r>
            <a:endParaRPr lang="fr-FR" b="1" dirty="0">
              <a:latin typeface="Cambria"/>
            </a:endParaRPr>
          </a:p>
          <a:p>
            <a:pPr algn="ctr">
              <a:lnSpc>
                <a:spcPct val="107000"/>
              </a:lnSpc>
              <a:defRPr sz="2000" b="1">
                <a:solidFill>
                  <a:srgbClr val="125474"/>
                </a:solidFill>
                <a:latin typeface="CoconPro-Regular"/>
                <a:ea typeface="CoconPro-Regular"/>
                <a:cs typeface="CoconPro-Regular"/>
                <a:sym typeface="CoconPro-Regular"/>
              </a:defRPr>
            </a:pPr>
            <a:r>
              <a:rPr b="0" dirty="0">
                <a:latin typeface="Cambria"/>
              </a:rPr>
              <a:t>On a tout</a:t>
            </a:r>
            <a:r>
              <a:rPr lang="fr-FR" b="0" dirty="0">
                <a:latin typeface="Cambria"/>
              </a:rPr>
              <a:t>es</a:t>
            </a:r>
            <a:r>
              <a:rPr b="0" dirty="0">
                <a:latin typeface="Cambria"/>
              </a:rPr>
              <a:t> et </a:t>
            </a:r>
            <a:r>
              <a:rPr b="0" dirty="0" err="1">
                <a:latin typeface="Cambria"/>
              </a:rPr>
              <a:t>tous</a:t>
            </a:r>
            <a:r>
              <a:rPr b="0" dirty="0">
                <a:latin typeface="Cambria"/>
              </a:rPr>
              <a:t> </a:t>
            </a:r>
            <a:r>
              <a:rPr b="0" dirty="0" err="1">
                <a:latin typeface="Cambria"/>
              </a:rPr>
              <a:t>une</a:t>
            </a:r>
            <a:r>
              <a:rPr b="0" dirty="0">
                <a:latin typeface="Cambria"/>
              </a:rPr>
              <a:t> </a:t>
            </a:r>
            <a:r>
              <a:rPr b="0" dirty="0" err="1">
                <a:latin typeface="Cambria"/>
              </a:rPr>
              <a:t>santé</a:t>
            </a:r>
            <a:r>
              <a:rPr b="0" dirty="0">
                <a:latin typeface="Cambria"/>
              </a:rPr>
              <a:t> </a:t>
            </a:r>
            <a:r>
              <a:rPr b="0" dirty="0" err="1">
                <a:latin typeface="Cambria"/>
              </a:rPr>
              <a:t>mentale</a:t>
            </a:r>
            <a:r>
              <a:rPr lang="fr-FR" b="0" dirty="0">
                <a:latin typeface="Cambria"/>
              </a:rPr>
              <a:t> </a:t>
            </a:r>
            <a:r>
              <a:rPr b="0" dirty="0">
                <a:latin typeface="Cambria"/>
              </a:rPr>
              <a:t>!</a:t>
            </a:r>
            <a:endParaRPr/>
          </a:p>
        </p:txBody>
      </p:sp>
      <p:sp>
        <p:nvSpPr>
          <p:cNvPr id="101" name="Rectangle 14"/>
          <p:cNvSpPr txBox="1"/>
          <p:nvPr/>
        </p:nvSpPr>
        <p:spPr>
          <a:xfrm>
            <a:off x="404613" y="2966039"/>
            <a:ext cx="2551018" cy="4154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20" rIns="45719" bIns="45720" anchor="t">
            <a:spAutoFit/>
          </a:bodyPr>
          <a:lstStyle/>
          <a:p>
            <a:pPr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sz="1100" dirty="0">
                <a:latin typeface="Arial Narrow"/>
              </a:rPr>
              <a:t>Dans le monde, </a:t>
            </a:r>
            <a:br>
              <a:rPr lang="fr-FR" sz="1100" dirty="0">
                <a:latin typeface="Arial Narrow" panose="020B0606020202030204" pitchFamily="34" charset="0"/>
              </a:rPr>
            </a:br>
            <a:r>
              <a:rPr lang="fr-FR" sz="1100" dirty="0">
                <a:latin typeface="Arial Narrow"/>
              </a:rPr>
              <a:t>1 personne sur 4 sera </a:t>
            </a:r>
            <a:br>
              <a:rPr lang="fr-FR" sz="1100" dirty="0">
                <a:latin typeface="Arial Narrow" panose="020B0606020202030204" pitchFamily="34" charset="0"/>
              </a:rPr>
            </a:br>
            <a:r>
              <a:rPr lang="fr-FR" sz="1100" dirty="0">
                <a:latin typeface="Arial Narrow"/>
              </a:rPr>
              <a:t>concernée par un trouble de </a:t>
            </a:r>
            <a:br>
              <a:rPr lang="fr-FR" sz="1100" dirty="0">
                <a:latin typeface="Arial Narrow" panose="020B0606020202030204" pitchFamily="34" charset="0"/>
              </a:rPr>
            </a:br>
            <a:r>
              <a:rPr lang="fr-FR" sz="1100" dirty="0">
                <a:latin typeface="Arial Narrow"/>
              </a:rPr>
              <a:t>santé mentale au cours de sa vie. </a:t>
            </a:r>
            <a:r>
              <a:rPr sz="1100" dirty="0" err="1">
                <a:latin typeface="Arial Narrow"/>
              </a:rPr>
              <a:t>Selon</a:t>
            </a:r>
            <a:r>
              <a:rPr lang="fr-FR" sz="1100" dirty="0">
                <a:latin typeface="Arial Narrow"/>
              </a:rPr>
              <a:t> l'Organisation mondiale de la santé (OMS)</a:t>
            </a:r>
            <a:r>
              <a:rPr sz="1100" dirty="0">
                <a:latin typeface="Arial Narrow"/>
              </a:rPr>
              <a:t>, la santé </a:t>
            </a:r>
            <a:r>
              <a:rPr sz="1100" dirty="0" err="1">
                <a:latin typeface="Arial Narrow"/>
              </a:rPr>
              <a:t>mentale</a:t>
            </a:r>
            <a:r>
              <a:rPr lang="fr-FR" sz="1100" dirty="0">
                <a:latin typeface="Arial Narrow"/>
              </a:rPr>
              <a:t> </a:t>
            </a:r>
            <a:r>
              <a:rPr sz="1100" dirty="0">
                <a:latin typeface="Arial Narrow"/>
              </a:rPr>
              <a:t>est un « état de bien</a:t>
            </a:r>
            <a:r>
              <a:rPr lang="fr-FR" sz="1100" dirty="0">
                <a:latin typeface="Arial Narrow"/>
              </a:rPr>
              <a:t>-</a:t>
            </a:r>
            <a:r>
              <a:rPr sz="1100" dirty="0" err="1">
                <a:latin typeface="Arial Narrow"/>
              </a:rPr>
              <a:t>être</a:t>
            </a:r>
            <a:r>
              <a:rPr sz="1100" dirty="0">
                <a:latin typeface="Arial Narrow"/>
              </a:rPr>
              <a:t> dans </a:t>
            </a:r>
          </a:p>
          <a:p>
            <a:pPr algn="just"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100" dirty="0" err="1">
                <a:latin typeface="Arial Narrow" panose="020B0606020202030204" pitchFamily="34" charset="0"/>
              </a:rPr>
              <a:t>lequel</a:t>
            </a:r>
            <a:r>
              <a:rPr sz="1100" dirty="0">
                <a:latin typeface="Arial Narrow" panose="020B0606020202030204" pitchFamily="34" charset="0"/>
              </a:rPr>
              <a:t> </a:t>
            </a:r>
            <a:r>
              <a:rPr sz="1100" dirty="0" err="1">
                <a:latin typeface="Arial Narrow" panose="020B0606020202030204" pitchFamily="34" charset="0"/>
              </a:rPr>
              <a:t>une</a:t>
            </a:r>
            <a:r>
              <a:rPr sz="1100" dirty="0">
                <a:latin typeface="Arial Narrow" panose="020B0606020202030204" pitchFamily="34" charset="0"/>
              </a:rPr>
              <a:t> </a:t>
            </a:r>
            <a:r>
              <a:rPr sz="1100" dirty="0" err="1">
                <a:latin typeface="Arial Narrow" panose="020B0606020202030204" pitchFamily="34" charset="0"/>
              </a:rPr>
              <a:t>personne</a:t>
            </a:r>
            <a:r>
              <a:rPr sz="1100" dirty="0">
                <a:latin typeface="Arial Narrow" panose="020B0606020202030204" pitchFamily="34" charset="0"/>
              </a:rPr>
              <a:t> </a:t>
            </a:r>
            <a:r>
              <a:rPr sz="1100" dirty="0" err="1">
                <a:latin typeface="Arial Narrow" panose="020B0606020202030204" pitchFamily="34" charset="0"/>
              </a:rPr>
              <a:t>peut</a:t>
            </a:r>
            <a:r>
              <a:rPr sz="1100" dirty="0">
                <a:latin typeface="Arial Narrow" panose="020B0606020202030204" pitchFamily="34" charset="0"/>
              </a:rPr>
              <a:t> se </a:t>
            </a:r>
            <a:r>
              <a:rPr sz="1100" dirty="0" err="1">
                <a:latin typeface="Arial Narrow" panose="020B0606020202030204" pitchFamily="34" charset="0"/>
              </a:rPr>
              <a:t>réaliser</a:t>
            </a:r>
            <a:r>
              <a:rPr sz="1100" dirty="0">
                <a:latin typeface="Arial Narrow" panose="020B0606020202030204" pitchFamily="34" charset="0"/>
              </a:rPr>
              <a:t> et </a:t>
            </a:r>
            <a:r>
              <a:rPr sz="1100" dirty="0" err="1">
                <a:latin typeface="Arial Narrow" panose="020B0606020202030204" pitchFamily="34" charset="0"/>
              </a:rPr>
              <a:t>surmonter</a:t>
            </a:r>
            <a:r>
              <a:rPr sz="1100" dirty="0">
                <a:latin typeface="Arial Narrow" panose="020B0606020202030204" pitchFamily="34" charset="0"/>
              </a:rPr>
              <a:t> les tensions </a:t>
            </a:r>
            <a:r>
              <a:rPr sz="1100" dirty="0" err="1">
                <a:latin typeface="Arial Narrow" panose="020B0606020202030204" pitchFamily="34" charset="0"/>
              </a:rPr>
              <a:t>normales</a:t>
            </a:r>
            <a:r>
              <a:rPr sz="1100" dirty="0">
                <a:latin typeface="Arial Narrow" panose="020B0606020202030204" pitchFamily="34" charset="0"/>
              </a:rPr>
              <a:t> de la vie […] ».</a:t>
            </a:r>
          </a:p>
          <a:p>
            <a:pPr algn="just"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100" dirty="0">
              <a:latin typeface="Arial Narrow" panose="020B0606020202030204" pitchFamily="34" charset="0"/>
            </a:endParaRPr>
          </a:p>
          <a:p>
            <a:pPr algn="just"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sz="1100" dirty="0">
                <a:latin typeface="Arial Narrow"/>
              </a:rPr>
              <a:t>Nous sommes toutes et tous concernés. </a:t>
            </a:r>
            <a:r>
              <a:rPr sz="1100" dirty="0">
                <a:latin typeface="Arial Narrow"/>
              </a:rPr>
              <a:t>Habitant, </a:t>
            </a:r>
            <a:r>
              <a:rPr sz="1100" dirty="0" err="1">
                <a:latin typeface="Arial Narrow"/>
              </a:rPr>
              <a:t>élu</a:t>
            </a:r>
            <a:r>
              <a:rPr sz="1100" dirty="0">
                <a:latin typeface="Arial Narrow"/>
              </a:rPr>
              <a:t>, </a:t>
            </a:r>
            <a:r>
              <a:rPr sz="1100" dirty="0" err="1">
                <a:latin typeface="Arial Narrow"/>
              </a:rPr>
              <a:t>professionnel</a:t>
            </a:r>
            <a:r>
              <a:rPr sz="1100" dirty="0">
                <a:latin typeface="Arial Narrow"/>
              </a:rPr>
              <a:t>, </a:t>
            </a:r>
            <a:r>
              <a:rPr sz="1100" dirty="0" err="1">
                <a:latin typeface="Arial Narrow"/>
              </a:rPr>
              <a:t>bénévole</a:t>
            </a:r>
            <a:r>
              <a:rPr sz="1100" dirty="0">
                <a:latin typeface="Arial Narrow"/>
              </a:rPr>
              <a:t>, </a:t>
            </a:r>
            <a:r>
              <a:rPr sz="1100" dirty="0" err="1">
                <a:latin typeface="Arial Narrow"/>
              </a:rPr>
              <a:t>usager</a:t>
            </a:r>
            <a:r>
              <a:rPr sz="1100" dirty="0">
                <a:latin typeface="Arial Narrow"/>
              </a:rPr>
              <a:t>, aidant,</a:t>
            </a:r>
            <a:r>
              <a:rPr lang="fr-FR" sz="1100" dirty="0">
                <a:latin typeface="Arial Narrow"/>
              </a:rPr>
              <a:t> chacun peut agir </a:t>
            </a:r>
            <a:r>
              <a:rPr sz="1100" dirty="0">
                <a:latin typeface="Arial Narrow"/>
              </a:rPr>
              <a:t>: </a:t>
            </a:r>
            <a:r>
              <a:rPr sz="1100" dirty="0" err="1">
                <a:latin typeface="Arial Narrow"/>
              </a:rPr>
              <a:t>accueillir</a:t>
            </a:r>
            <a:r>
              <a:rPr sz="1100" dirty="0">
                <a:latin typeface="Arial Narrow"/>
              </a:rPr>
              <a:t> la parole d’un </a:t>
            </a:r>
            <a:r>
              <a:rPr sz="1100" dirty="0" err="1">
                <a:latin typeface="Arial Narrow"/>
              </a:rPr>
              <a:t>voisin</a:t>
            </a:r>
            <a:r>
              <a:rPr sz="1100" dirty="0">
                <a:latin typeface="Arial Narrow"/>
              </a:rPr>
              <a:t> </a:t>
            </a:r>
            <a:r>
              <a:rPr sz="1100" dirty="0" err="1">
                <a:latin typeface="Arial Narrow"/>
              </a:rPr>
              <a:t>ou</a:t>
            </a:r>
            <a:r>
              <a:rPr sz="1100" dirty="0">
                <a:latin typeface="Arial Narrow"/>
              </a:rPr>
              <a:t> d’un </a:t>
            </a:r>
            <a:r>
              <a:rPr sz="1100" dirty="0" err="1">
                <a:latin typeface="Arial Narrow"/>
              </a:rPr>
              <a:t>proche</a:t>
            </a:r>
            <a:r>
              <a:rPr sz="1100" dirty="0">
                <a:latin typeface="Arial Narrow"/>
              </a:rPr>
              <a:t>, </a:t>
            </a:r>
            <a:r>
              <a:rPr sz="1100" dirty="0" err="1">
                <a:latin typeface="Arial Narrow"/>
              </a:rPr>
              <a:t>accompagner</a:t>
            </a:r>
            <a:r>
              <a:rPr sz="1100" dirty="0">
                <a:latin typeface="Arial Narrow"/>
              </a:rPr>
              <a:t> </a:t>
            </a:r>
            <a:r>
              <a:rPr sz="1100" dirty="0" err="1">
                <a:latin typeface="Arial Narrow"/>
              </a:rPr>
              <a:t>une</a:t>
            </a:r>
            <a:r>
              <a:rPr sz="1100" dirty="0">
                <a:latin typeface="Arial Narrow"/>
              </a:rPr>
              <a:t> </a:t>
            </a:r>
            <a:r>
              <a:rPr sz="1100" dirty="0" err="1">
                <a:latin typeface="Arial Narrow"/>
              </a:rPr>
              <a:t>personne</a:t>
            </a:r>
            <a:r>
              <a:rPr sz="1100" dirty="0">
                <a:latin typeface="Arial Narrow"/>
              </a:rPr>
              <a:t> </a:t>
            </a:r>
            <a:r>
              <a:rPr sz="1100" dirty="0" err="1">
                <a:latin typeface="Arial Narrow"/>
              </a:rPr>
              <a:t>en</a:t>
            </a:r>
            <a:r>
              <a:rPr sz="1100" dirty="0">
                <a:latin typeface="Arial Narrow"/>
              </a:rPr>
              <a:t> </a:t>
            </a:r>
            <a:r>
              <a:rPr sz="1100" dirty="0" err="1">
                <a:latin typeface="Arial Narrow"/>
              </a:rPr>
              <a:t>difficulté</a:t>
            </a:r>
            <a:r>
              <a:rPr sz="1100" dirty="0">
                <a:latin typeface="Arial Narrow"/>
              </a:rPr>
              <a:t>, </a:t>
            </a:r>
            <a:r>
              <a:rPr sz="1100" dirty="0" err="1">
                <a:latin typeface="Arial Narrow"/>
              </a:rPr>
              <a:t>mettre</a:t>
            </a:r>
            <a:r>
              <a:rPr sz="1100" dirty="0">
                <a:latin typeface="Arial Narrow"/>
              </a:rPr>
              <a:t> </a:t>
            </a:r>
            <a:r>
              <a:rPr sz="1100" dirty="0" err="1">
                <a:latin typeface="Arial Narrow"/>
              </a:rPr>
              <a:t>en</a:t>
            </a:r>
            <a:r>
              <a:rPr lang="fr-FR" sz="1100" dirty="0">
                <a:latin typeface="Arial Narrow"/>
              </a:rPr>
              <a:t> place</a:t>
            </a:r>
            <a:r>
              <a:rPr sz="1100" dirty="0">
                <a:latin typeface="Arial Narrow"/>
              </a:rPr>
              <a:t> </a:t>
            </a:r>
            <a:r>
              <a:rPr sz="1100" dirty="0" err="1">
                <a:latin typeface="Arial Narrow"/>
              </a:rPr>
              <a:t>une</a:t>
            </a:r>
            <a:r>
              <a:rPr sz="1100" dirty="0">
                <a:latin typeface="Arial Narrow"/>
              </a:rPr>
              <a:t> action </a:t>
            </a:r>
            <a:r>
              <a:rPr lang="fr-FR" sz="1100" dirty="0">
                <a:latin typeface="Arial Narrow"/>
              </a:rPr>
              <a:t>ou une politique locale.</a:t>
            </a:r>
            <a:endParaRPr sz="1100" dirty="0">
              <a:latin typeface="Arial Narrow"/>
            </a:endParaRPr>
          </a:p>
          <a:p>
            <a:pPr algn="just"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100" dirty="0">
              <a:latin typeface="Arial Narrow" panose="020B0606020202030204" pitchFamily="34" charset="0"/>
            </a:endParaRPr>
          </a:p>
          <a:p>
            <a:pPr algn="just"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sz="1100" dirty="0">
                <a:solidFill>
                  <a:srgbClr val="FF0000"/>
                </a:solidFill>
                <a:highlight>
                  <a:srgbClr val="00FFFF"/>
                </a:highlight>
                <a:latin typeface="Arial Narrow"/>
              </a:rPr>
              <a:t>Nom des organisateurs </a:t>
            </a:r>
            <a:r>
              <a:rPr lang="fr-FR" sz="1100" dirty="0">
                <a:latin typeface="Arial Narrow"/>
              </a:rPr>
              <a:t>de votre quartier viennent à votre rencontre pour échanger et vous donner des outils concrets pour agir ! </a:t>
            </a:r>
          </a:p>
          <a:p>
            <a:pPr algn="just"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100" dirty="0">
              <a:latin typeface="Arial Narrow" panose="020B0606020202030204" pitchFamily="34" charset="0"/>
            </a:endParaRPr>
          </a:p>
          <a:p>
            <a:pPr algn="just">
              <a:defRPr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100" dirty="0">
                <a:latin typeface="Arial Narrow"/>
              </a:rPr>
              <a:t>Cette séance </a:t>
            </a:r>
            <a:r>
              <a:rPr sz="1100" dirty="0" err="1">
                <a:latin typeface="Arial Narrow"/>
              </a:rPr>
              <a:t>d’information</a:t>
            </a:r>
            <a:r>
              <a:rPr sz="1100" dirty="0">
                <a:latin typeface="Arial Narrow"/>
              </a:rPr>
              <a:t>, </a:t>
            </a:r>
            <a:r>
              <a:rPr sz="1100" dirty="0" err="1">
                <a:latin typeface="Arial Narrow"/>
              </a:rPr>
              <a:t>d’échanges</a:t>
            </a:r>
            <a:r>
              <a:rPr sz="1100" dirty="0">
                <a:latin typeface="Arial Narrow"/>
              </a:rPr>
              <a:t> et de partage </a:t>
            </a:r>
            <a:r>
              <a:rPr sz="1100" dirty="0" err="1">
                <a:latin typeface="Arial Narrow"/>
              </a:rPr>
              <a:t>d’expérience</a:t>
            </a:r>
            <a:r>
              <a:rPr lang="fr-FR" sz="1100" dirty="0">
                <a:latin typeface="Arial Narrow"/>
              </a:rPr>
              <a:t>s</a:t>
            </a:r>
            <a:r>
              <a:rPr sz="1100" dirty="0">
                <a:latin typeface="Arial Narrow"/>
              </a:rPr>
              <a:t> est ouverte à </a:t>
            </a:r>
            <a:r>
              <a:rPr sz="1100" dirty="0" err="1">
                <a:latin typeface="Arial Narrow"/>
              </a:rPr>
              <a:t>toutes</a:t>
            </a:r>
            <a:r>
              <a:rPr sz="1100" dirty="0">
                <a:latin typeface="Arial Narrow"/>
              </a:rPr>
              <a:t> et </a:t>
            </a:r>
            <a:r>
              <a:rPr sz="1100" dirty="0" err="1">
                <a:latin typeface="Arial Narrow"/>
              </a:rPr>
              <a:t>tous</a:t>
            </a:r>
            <a:r>
              <a:rPr sz="1100" dirty="0">
                <a:latin typeface="Arial Narrow"/>
              </a:rPr>
              <a:t>, </a:t>
            </a:r>
            <a:r>
              <a:rPr sz="1100" dirty="0" err="1">
                <a:latin typeface="Arial Narrow"/>
              </a:rPr>
              <a:t>afin</a:t>
            </a:r>
            <a:r>
              <a:rPr sz="1100" dirty="0">
                <a:latin typeface="Arial Narrow"/>
              </a:rPr>
              <a:t> de </a:t>
            </a:r>
            <a:r>
              <a:rPr sz="1100" dirty="0" err="1">
                <a:latin typeface="Arial Narrow"/>
              </a:rPr>
              <a:t>construire</a:t>
            </a:r>
            <a:r>
              <a:rPr sz="1100" dirty="0">
                <a:latin typeface="Arial Narrow"/>
              </a:rPr>
              <a:t> </a:t>
            </a:r>
            <a:r>
              <a:rPr sz="1100" dirty="0" err="1">
                <a:latin typeface="Arial Narrow"/>
              </a:rPr>
              <a:t>une</a:t>
            </a:r>
            <a:r>
              <a:rPr sz="1100" dirty="0">
                <a:latin typeface="Arial Narrow"/>
              </a:rPr>
              <a:t> </a:t>
            </a:r>
            <a:r>
              <a:rPr sz="1100" dirty="0" err="1">
                <a:latin typeface="Arial Narrow"/>
              </a:rPr>
              <a:t>dynamique</a:t>
            </a:r>
            <a:r>
              <a:rPr sz="1100" dirty="0">
                <a:latin typeface="Arial Narrow"/>
              </a:rPr>
              <a:t> positive et collective au sein de </a:t>
            </a:r>
            <a:r>
              <a:rPr sz="1100" dirty="0" err="1">
                <a:latin typeface="Arial Narrow"/>
              </a:rPr>
              <a:t>votre</a:t>
            </a:r>
            <a:r>
              <a:rPr sz="1100" dirty="0">
                <a:latin typeface="Arial Narrow"/>
              </a:rPr>
              <a:t> quartier !</a:t>
            </a:r>
          </a:p>
        </p:txBody>
      </p:sp>
      <p:sp>
        <p:nvSpPr>
          <p:cNvPr id="102" name="Rectangle 26"/>
          <p:cNvSpPr/>
          <p:nvPr/>
        </p:nvSpPr>
        <p:spPr>
          <a:xfrm>
            <a:off x="338203" y="7692161"/>
            <a:ext cx="873377" cy="188944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05" name="Rectangle 15"/>
          <p:cNvSpPr txBox="1"/>
          <p:nvPr/>
        </p:nvSpPr>
        <p:spPr>
          <a:xfrm>
            <a:off x="321293" y="7644201"/>
            <a:ext cx="129895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ctr">
            <a:spAutoFit/>
          </a:bodyPr>
          <a:lstStyle>
            <a:lvl1pPr>
              <a:defRPr sz="1200">
                <a:solidFill>
                  <a:srgbClr val="125474"/>
                </a:solidFill>
                <a:latin typeface="CoconPro-Regular"/>
                <a:ea typeface="CoconPro-Regular"/>
                <a:cs typeface="CoconPro-Regular"/>
                <a:sym typeface="CoconPro-Regular"/>
              </a:defRPr>
            </a:lvl1pPr>
          </a:lstStyle>
          <a:p>
            <a:r>
              <a:rPr dirty="0">
                <a:latin typeface="Cambria"/>
              </a:rPr>
              <a:t>Public </a:t>
            </a:r>
            <a:r>
              <a:rPr lang="fr-FR" dirty="0">
                <a:latin typeface="Cambria"/>
              </a:rPr>
              <a:t>invité</a:t>
            </a:r>
            <a:endParaRPr dirty="0">
              <a:latin typeface="Cambria"/>
            </a:endParaRPr>
          </a:p>
        </p:txBody>
      </p:sp>
      <p:sp>
        <p:nvSpPr>
          <p:cNvPr id="106" name="ZoneTexte 16"/>
          <p:cNvSpPr txBox="1"/>
          <p:nvPr/>
        </p:nvSpPr>
        <p:spPr>
          <a:xfrm>
            <a:off x="300938" y="7899458"/>
            <a:ext cx="2739444" cy="2015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t">
            <a:spAutoFit/>
          </a:bodyPr>
          <a:lstStyle/>
          <a:p>
            <a:pPr marL="171450" indent="-171450">
              <a:spcBef>
                <a:spcPts val="600"/>
              </a:spcBef>
              <a:buSzPct val="100000"/>
              <a:buFont typeface="Arial"/>
              <a:buChar char="•"/>
              <a:defRPr sz="900">
                <a:solidFill>
                  <a:srgbClr val="44546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sz="1000" dirty="0">
                <a:latin typeface="Arial Narrow"/>
              </a:rPr>
              <a:t>Habitants, membres des conseils citoyens, personnes concernées par des questions de santé mentale, usagers, aidants, etc. </a:t>
            </a:r>
          </a:p>
          <a:p>
            <a:pPr marL="171450" indent="-171450">
              <a:spcBef>
                <a:spcPts val="600"/>
              </a:spcBef>
              <a:buSzPct val="100000"/>
              <a:buFont typeface="Arial"/>
              <a:buChar char="•"/>
              <a:defRPr sz="900">
                <a:solidFill>
                  <a:srgbClr val="44546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000" dirty="0" err="1">
                <a:latin typeface="Arial Narrow"/>
              </a:rPr>
              <a:t>Représentants</a:t>
            </a:r>
            <a:r>
              <a:rPr sz="1000" dirty="0">
                <a:latin typeface="Arial Narrow"/>
              </a:rPr>
              <a:t> de </a:t>
            </a:r>
            <a:r>
              <a:rPr sz="1000" dirty="0" err="1">
                <a:latin typeface="Arial Narrow"/>
              </a:rPr>
              <a:t>l’action</a:t>
            </a:r>
            <a:r>
              <a:rPr sz="1000" dirty="0">
                <a:latin typeface="Arial Narrow"/>
              </a:rPr>
              <a:t> </a:t>
            </a:r>
            <a:r>
              <a:rPr sz="1000" dirty="0" err="1">
                <a:latin typeface="Arial Narrow"/>
              </a:rPr>
              <a:t>publique</a:t>
            </a:r>
            <a:r>
              <a:rPr sz="1000" dirty="0">
                <a:latin typeface="Arial Narrow"/>
              </a:rPr>
              <a:t> : </a:t>
            </a:r>
            <a:r>
              <a:rPr sz="1000" dirty="0" err="1">
                <a:latin typeface="Arial Narrow"/>
              </a:rPr>
              <a:t>élus</a:t>
            </a:r>
            <a:r>
              <a:rPr sz="1000" dirty="0">
                <a:latin typeface="Arial Narrow"/>
              </a:rPr>
              <a:t> </a:t>
            </a:r>
            <a:r>
              <a:rPr sz="1000" dirty="0" err="1">
                <a:latin typeface="Arial Narrow"/>
              </a:rPr>
              <a:t>locaux</a:t>
            </a:r>
            <a:r>
              <a:rPr sz="1000" dirty="0">
                <a:latin typeface="Arial Narrow"/>
              </a:rPr>
              <a:t>, agents </a:t>
            </a:r>
            <a:r>
              <a:rPr sz="1000" dirty="0" err="1">
                <a:latin typeface="Arial Narrow"/>
              </a:rPr>
              <a:t>municipaux</a:t>
            </a:r>
            <a:r>
              <a:rPr sz="1000" dirty="0">
                <a:latin typeface="Arial Narrow"/>
              </a:rPr>
              <a:t>,</a:t>
            </a:r>
            <a:r>
              <a:rPr lang="fr-FR" sz="1000" dirty="0">
                <a:latin typeface="Arial Narrow"/>
              </a:rPr>
              <a:t> etc.</a:t>
            </a:r>
            <a:endParaRPr sz="1000" dirty="0">
              <a:latin typeface="Arial Narrow"/>
            </a:endParaRPr>
          </a:p>
          <a:p>
            <a:pPr marL="171450" indent="-171450">
              <a:spcBef>
                <a:spcPts val="600"/>
              </a:spcBef>
              <a:buSzPct val="100000"/>
              <a:buFont typeface="Arial"/>
              <a:buChar char="•"/>
              <a:defRPr sz="900">
                <a:solidFill>
                  <a:srgbClr val="44546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000" dirty="0" err="1">
                <a:latin typeface="Arial Narrow"/>
              </a:rPr>
              <a:t>Acteurs</a:t>
            </a:r>
            <a:r>
              <a:rPr sz="1000" dirty="0">
                <a:latin typeface="Arial Narrow"/>
              </a:rPr>
              <a:t> du quartier : </a:t>
            </a:r>
            <a:r>
              <a:rPr sz="1000" dirty="0" err="1">
                <a:latin typeface="Arial Narrow"/>
              </a:rPr>
              <a:t>éducation</a:t>
            </a:r>
            <a:r>
              <a:rPr sz="1000" dirty="0">
                <a:latin typeface="Arial Narrow"/>
              </a:rPr>
              <a:t>, animation</a:t>
            </a:r>
            <a:r>
              <a:rPr lang="fr-FR" sz="1000" dirty="0">
                <a:latin typeface="Arial Narrow"/>
              </a:rPr>
              <a:t>, social,</a:t>
            </a:r>
            <a:r>
              <a:rPr sz="1000" dirty="0">
                <a:latin typeface="Arial Narrow"/>
              </a:rPr>
              <a:t> </a:t>
            </a:r>
            <a:r>
              <a:rPr lang="fr-FR" sz="1000" dirty="0">
                <a:latin typeface="Arial Narrow"/>
              </a:rPr>
              <a:t>solidarité, emploi, insertion</a:t>
            </a:r>
            <a:r>
              <a:rPr lang="fr-FR" sz="1000">
                <a:latin typeface="Arial Narrow"/>
              </a:rPr>
              <a:t>, habitat, </a:t>
            </a:r>
            <a:r>
              <a:rPr lang="fr-FR" sz="1000" dirty="0">
                <a:latin typeface="Arial Narrow"/>
              </a:rPr>
              <a:t>jeunesse, citoyenneté, accès aux droits, vie économique</a:t>
            </a:r>
            <a:r>
              <a:rPr sz="1000" dirty="0">
                <a:latin typeface="Arial Narrow"/>
              </a:rPr>
              <a:t>, sport, culture, </a:t>
            </a:r>
            <a:r>
              <a:rPr sz="1000" dirty="0" err="1">
                <a:latin typeface="Arial Narrow"/>
              </a:rPr>
              <a:t>sécurité</a:t>
            </a:r>
            <a:r>
              <a:rPr sz="1000" dirty="0">
                <a:latin typeface="Arial Narrow"/>
              </a:rPr>
              <a:t>, </a:t>
            </a:r>
            <a:r>
              <a:rPr sz="1000" dirty="0" err="1">
                <a:latin typeface="Arial Narrow"/>
              </a:rPr>
              <a:t>etc</a:t>
            </a:r>
            <a:r>
              <a:rPr lang="fr-FR" sz="1000" dirty="0">
                <a:latin typeface="Arial Narrow"/>
              </a:rPr>
              <a:t>.</a:t>
            </a:r>
            <a:endParaRPr sz="1000" dirty="0">
              <a:latin typeface="Arial Narrow"/>
            </a:endParaRPr>
          </a:p>
          <a:p>
            <a:pPr marL="171450" indent="-171450">
              <a:spcBef>
                <a:spcPts val="600"/>
              </a:spcBef>
              <a:buSzPct val="100000"/>
              <a:buFont typeface="Arial"/>
              <a:buChar char="•"/>
              <a:defRPr sz="900">
                <a:solidFill>
                  <a:srgbClr val="44546A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sz="1000" dirty="0">
                <a:latin typeface="Arial Narrow"/>
              </a:rPr>
              <a:t>Professionnels de santé, de la psychiatrie, du secteur médico-social, etc.</a:t>
            </a:r>
            <a:endParaRPr sz="1000" dirty="0">
              <a:latin typeface="Arial Narrow"/>
            </a:endParaRPr>
          </a:p>
        </p:txBody>
      </p:sp>
      <p:sp>
        <p:nvSpPr>
          <p:cNvPr id="107" name="ZoneTexte 17"/>
          <p:cNvSpPr txBox="1"/>
          <p:nvPr/>
        </p:nvSpPr>
        <p:spPr>
          <a:xfrm>
            <a:off x="3362546" y="4674768"/>
            <a:ext cx="3124615" cy="573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t">
            <a:spAutoFit/>
          </a:bodyPr>
          <a:lstStyle/>
          <a:p>
            <a:pPr marL="171450" indent="-171450">
              <a:lnSpc>
                <a:spcPct val="107000"/>
              </a:lnSpc>
              <a:buSzPct val="100000"/>
              <a:buFont typeface="Arial" panose="020B0604020202020204" pitchFamily="34" charset="0"/>
              <a:buChar char="•"/>
              <a:defRPr sz="900">
                <a:solidFill>
                  <a:srgbClr val="44546A"/>
                </a:solidFill>
              </a:defRPr>
            </a:pPr>
            <a:r>
              <a:rPr sz="1000" dirty="0">
                <a:latin typeface="Arial Narrow"/>
              </a:rPr>
              <a:t>Apport de données théoriques</a:t>
            </a:r>
            <a:endParaRPr lang="fr-FR" sz="1000" dirty="0">
              <a:latin typeface="Arial Narrow"/>
            </a:endParaRPr>
          </a:p>
          <a:p>
            <a:pPr marL="171450" indent="-171450">
              <a:lnSpc>
                <a:spcPct val="107000"/>
              </a:lnSpc>
              <a:buSzPct val="100000"/>
              <a:buFont typeface="Arial"/>
              <a:buChar char="•"/>
              <a:defRPr sz="900">
                <a:solidFill>
                  <a:srgbClr val="44546A"/>
                </a:solidFill>
              </a:defRPr>
            </a:pPr>
            <a:r>
              <a:rPr sz="1000" dirty="0">
                <a:latin typeface="Arial Narrow"/>
              </a:rPr>
              <a:t>Partage </a:t>
            </a:r>
            <a:r>
              <a:rPr sz="1000" dirty="0" err="1">
                <a:latin typeface="Arial Narrow"/>
              </a:rPr>
              <a:t>d’expérience</a:t>
            </a:r>
            <a:r>
              <a:rPr lang="fr-FR" sz="1000" dirty="0">
                <a:latin typeface="Arial Narrow"/>
              </a:rPr>
              <a:t>s</a:t>
            </a:r>
            <a:endParaRPr sz="1000" dirty="0">
              <a:latin typeface="Arial Narrow"/>
            </a:endParaRPr>
          </a:p>
          <a:p>
            <a:pPr marL="171450" indent="-171450">
              <a:lnSpc>
                <a:spcPct val="107000"/>
              </a:lnSpc>
              <a:buSzPct val="100000"/>
              <a:buFont typeface="Arial"/>
              <a:buChar char="•"/>
              <a:defRPr sz="900">
                <a:solidFill>
                  <a:srgbClr val="44546A"/>
                </a:solidFill>
              </a:defRPr>
            </a:pPr>
            <a:r>
              <a:rPr sz="1000" dirty="0" err="1">
                <a:latin typeface="Arial Narrow"/>
              </a:rPr>
              <a:t>Méthodes</a:t>
            </a:r>
            <a:r>
              <a:rPr sz="1000" dirty="0">
                <a:latin typeface="Arial Narrow"/>
              </a:rPr>
              <a:t> </a:t>
            </a:r>
            <a:r>
              <a:rPr sz="1000" dirty="0" err="1">
                <a:latin typeface="Arial Narrow"/>
              </a:rPr>
              <a:t>participatives</a:t>
            </a:r>
            <a:r>
              <a:rPr sz="1000" dirty="0">
                <a:latin typeface="Arial Narrow"/>
              </a:rPr>
              <a:t> et interactives</a:t>
            </a:r>
          </a:p>
        </p:txBody>
      </p:sp>
      <p:sp>
        <p:nvSpPr>
          <p:cNvPr id="109" name="Rectangle 20"/>
          <p:cNvSpPr txBox="1"/>
          <p:nvPr/>
        </p:nvSpPr>
        <p:spPr>
          <a:xfrm>
            <a:off x="3387719" y="4320986"/>
            <a:ext cx="174811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20" rIns="45719" bIns="45720" anchor="ctr">
            <a:spAutoFit/>
          </a:bodyPr>
          <a:lstStyle>
            <a:lvl1pPr>
              <a:defRPr sz="1200">
                <a:solidFill>
                  <a:srgbClr val="125474"/>
                </a:solidFill>
                <a:latin typeface="CoconPro-Regular"/>
                <a:ea typeface="CoconPro-Regular"/>
                <a:cs typeface="CoconPro-Regular"/>
                <a:sym typeface="CoconPro-Regular"/>
              </a:defRPr>
            </a:lvl1pPr>
          </a:lstStyle>
          <a:p>
            <a:r>
              <a:rPr dirty="0" err="1">
                <a:solidFill>
                  <a:schemeClr val="tx1"/>
                </a:solidFill>
                <a:highlight>
                  <a:srgbClr val="FFFF00"/>
                </a:highlight>
                <a:latin typeface="Cambria"/>
              </a:rPr>
              <a:t>Modalités</a:t>
            </a:r>
            <a:r>
              <a:rPr dirty="0">
                <a:solidFill>
                  <a:schemeClr val="tx1"/>
                </a:solidFill>
                <a:highlight>
                  <a:srgbClr val="FFFF00"/>
                </a:highlight>
                <a:latin typeface="Cambria"/>
              </a:rPr>
              <a:t> </a:t>
            </a:r>
            <a:r>
              <a:rPr dirty="0" err="1">
                <a:solidFill>
                  <a:schemeClr val="tx1"/>
                </a:solidFill>
                <a:highlight>
                  <a:srgbClr val="FFFF00"/>
                </a:highlight>
                <a:latin typeface="Cambria"/>
              </a:rPr>
              <a:t>pédagogiques</a:t>
            </a:r>
            <a:endParaRPr dirty="0">
              <a:solidFill>
                <a:schemeClr val="tx1"/>
              </a:solidFill>
              <a:highlight>
                <a:srgbClr val="FFFF00"/>
              </a:highlight>
              <a:latin typeface="Cambria"/>
            </a:endParaRPr>
          </a:p>
        </p:txBody>
      </p:sp>
      <p:sp>
        <p:nvSpPr>
          <p:cNvPr id="110" name="Rectangle 21"/>
          <p:cNvSpPr/>
          <p:nvPr/>
        </p:nvSpPr>
        <p:spPr>
          <a:xfrm>
            <a:off x="3372635" y="5370533"/>
            <a:ext cx="3216056" cy="1954412"/>
          </a:xfrm>
          <a:prstGeom prst="rect">
            <a:avLst/>
          </a:prstGeom>
          <a:solidFill>
            <a:srgbClr val="479997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112" name="Rectangle 22"/>
          <p:cNvSpPr txBox="1"/>
          <p:nvPr/>
        </p:nvSpPr>
        <p:spPr>
          <a:xfrm>
            <a:off x="3393309" y="5435395"/>
            <a:ext cx="112514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ctr">
            <a:spAutoFit/>
          </a:bodyPr>
          <a:lstStyle>
            <a:lvl1pPr>
              <a:defRPr sz="1200">
                <a:solidFill>
                  <a:srgbClr val="125474"/>
                </a:solidFill>
                <a:latin typeface="CoconPro-Regular"/>
                <a:ea typeface="CoconPro-Regular"/>
                <a:cs typeface="CoconPro-Regular"/>
                <a:sym typeface="CoconPro-Regular"/>
              </a:defRPr>
            </a:lvl1pPr>
          </a:lstStyle>
          <a:p>
            <a:r>
              <a:rPr dirty="0" err="1">
                <a:highlight>
                  <a:srgbClr val="FFFF00"/>
                </a:highlight>
                <a:latin typeface="Cambria"/>
              </a:rPr>
              <a:t>Programme</a:t>
            </a:r>
            <a:endParaRPr dirty="0">
              <a:highlight>
                <a:srgbClr val="FFFF00"/>
              </a:highlight>
              <a:latin typeface="Cambria"/>
            </a:endParaRPr>
          </a:p>
        </p:txBody>
      </p:sp>
      <p:sp>
        <p:nvSpPr>
          <p:cNvPr id="113" name="Rectangle 24"/>
          <p:cNvSpPr txBox="1"/>
          <p:nvPr/>
        </p:nvSpPr>
        <p:spPr>
          <a:xfrm>
            <a:off x="3405830" y="5768276"/>
            <a:ext cx="3137141" cy="1431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 marL="228600" indent="-228600">
              <a:spcBef>
                <a:spcPts val="600"/>
              </a:spcBef>
              <a:buFont typeface="+mj-lt"/>
              <a:buAutoNum type="arabicPeriod"/>
              <a:defRPr sz="1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sz="1100" dirty="0"/>
              <a:t>La santé mentale : Mais qu'est ce que c'est </a:t>
            </a:r>
            <a:r>
              <a:rPr sz="1100" dirty="0"/>
              <a:t>? </a:t>
            </a:r>
            <a:endParaRPr dirty="0"/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  <a:defRPr sz="1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sz="1100" dirty="0"/>
              <a:t>A la découverte des ressources en santé mentale : sur qui m’appuyer ?</a:t>
            </a:r>
            <a:endParaRPr dirty="0"/>
          </a:p>
          <a:p>
            <a:pPr marL="228600" indent="-228600">
              <a:spcBef>
                <a:spcPts val="600"/>
              </a:spcBef>
              <a:buFont typeface="+mj-lt"/>
              <a:buAutoNum type="arabicPeriod"/>
              <a:defRPr sz="1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lang="fr-FR" sz="1100" dirty="0"/>
              <a:t>Le Conseil Local de Santé Mentale, </a:t>
            </a:r>
            <a:r>
              <a:rPr sz="1100" dirty="0"/>
              <a:t>la force du </a:t>
            </a:r>
            <a:r>
              <a:rPr sz="1100" dirty="0" err="1"/>
              <a:t>réseau</a:t>
            </a:r>
            <a:r>
              <a:rPr sz="1100" dirty="0"/>
              <a:t> :  </a:t>
            </a:r>
            <a:r>
              <a:rPr lang="fr-FR" sz="1100" dirty="0"/>
              <a:t>pourquoi agir ensemble </a:t>
            </a:r>
            <a:r>
              <a:rPr sz="1100" dirty="0"/>
              <a:t>?</a:t>
            </a:r>
          </a:p>
        </p:txBody>
      </p:sp>
      <p:sp>
        <p:nvSpPr>
          <p:cNvPr id="114" name="Forme libre 37"/>
          <p:cNvSpPr/>
          <p:nvPr/>
        </p:nvSpPr>
        <p:spPr>
          <a:xfrm>
            <a:off x="3446689" y="2551302"/>
            <a:ext cx="2854828" cy="17070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9" h="19538" extrusionOk="0">
                <a:moveTo>
                  <a:pt x="1" y="8212"/>
                </a:moveTo>
                <a:lnTo>
                  <a:pt x="21494" y="19538"/>
                </a:lnTo>
                <a:lnTo>
                  <a:pt x="21579" y="11140"/>
                </a:lnTo>
                <a:lnTo>
                  <a:pt x="11" y="0"/>
                </a:lnTo>
                <a:cubicBezTo>
                  <a:pt x="-21" y="10274"/>
                  <a:pt x="33" y="-2062"/>
                  <a:pt x="1" y="8212"/>
                </a:cubicBezTo>
                <a:close/>
              </a:path>
            </a:pathLst>
          </a:custGeom>
          <a:solidFill>
            <a:srgbClr val="FFFFFF">
              <a:alpha val="89804"/>
            </a:srgbClr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grpSp>
        <p:nvGrpSpPr>
          <p:cNvPr id="120" name="Groupe 36"/>
          <p:cNvGrpSpPr/>
          <p:nvPr/>
        </p:nvGrpSpPr>
        <p:grpSpPr>
          <a:xfrm>
            <a:off x="3430835" y="2753024"/>
            <a:ext cx="3030231" cy="1267098"/>
            <a:chOff x="135317" y="96956"/>
            <a:chExt cx="3030230" cy="1267097"/>
          </a:xfrm>
        </p:grpSpPr>
        <p:sp>
          <p:nvSpPr>
            <p:cNvPr id="115" name="ZoneTexte 29"/>
            <p:cNvSpPr txBox="1"/>
            <p:nvPr/>
          </p:nvSpPr>
          <p:spPr>
            <a:xfrm rot="1121049">
              <a:off x="135317" y="96956"/>
              <a:ext cx="1022926" cy="646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r">
                <a:defRPr sz="1000">
                  <a:solidFill>
                    <a:srgbClr val="125474"/>
                  </a:solidFill>
                  <a:latin typeface="CoconPro-Regular"/>
                  <a:ea typeface="CoconPro-Regular"/>
                  <a:cs typeface="CoconPro-Regular"/>
                  <a:sym typeface="CoconPro-Regular"/>
                </a:defRPr>
              </a:pPr>
              <a:r>
                <a:rPr sz="1200" dirty="0">
                  <a:latin typeface="Arial Narrow"/>
                </a:rPr>
                <a:t>Organisé par</a:t>
              </a:r>
              <a:endParaRPr lang="fr-FR" sz="1200">
                <a:latin typeface="Arial Narrow"/>
              </a:endParaRPr>
            </a:p>
            <a:p>
              <a:pPr marL="171450" indent="-171450" algn="ctr">
                <a:buSzPct val="100000"/>
                <a:buFont typeface="Arial"/>
                <a:buChar char="•"/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r>
                <a:rPr lang="fr-FR" sz="1200" dirty="0">
                  <a:solidFill>
                    <a:srgbClr val="FF0000"/>
                  </a:solidFill>
                  <a:highlight>
                    <a:srgbClr val="00FFFF"/>
                  </a:highlight>
                  <a:latin typeface="Arial Narrow"/>
                </a:rPr>
                <a:t>Noms organisateurs</a:t>
              </a:r>
            </a:p>
          </p:txBody>
        </p:sp>
        <p:sp>
          <p:nvSpPr>
            <p:cNvPr id="116" name="ZoneTexte 30"/>
            <p:cNvSpPr txBox="1"/>
            <p:nvPr/>
          </p:nvSpPr>
          <p:spPr>
            <a:xfrm rot="1121049">
              <a:off x="1257383" y="469860"/>
              <a:ext cx="1022926" cy="646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sz="1000">
                  <a:solidFill>
                    <a:srgbClr val="125474"/>
                  </a:solidFill>
                  <a:latin typeface="CoconPro-Regular"/>
                  <a:ea typeface="CoconPro-Regular"/>
                  <a:cs typeface="CoconPro-Regular"/>
                  <a:sym typeface="CoconPro-Regular"/>
                </a:defRPr>
              </a:pPr>
              <a:r>
                <a:rPr sz="1200" dirty="0">
                  <a:latin typeface="Arial Narrow"/>
                </a:rPr>
                <a:t>Nombre de participants</a:t>
              </a:r>
              <a:endParaRPr lang="fr-FR" sz="1200">
                <a:latin typeface="Arial Narrow"/>
              </a:endParaRPr>
            </a:p>
            <a:p>
              <a:pPr algn="ctr"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r>
                <a:rPr sz="1200" dirty="0">
                  <a:latin typeface="Arial Narrow"/>
                </a:rPr>
                <a:t>20 maximum</a:t>
              </a:r>
            </a:p>
          </p:txBody>
        </p:sp>
        <p:sp>
          <p:nvSpPr>
            <p:cNvPr id="117" name="ZoneTexte 31"/>
            <p:cNvSpPr txBox="1"/>
            <p:nvPr/>
          </p:nvSpPr>
          <p:spPr>
            <a:xfrm rot="1121049">
              <a:off x="2142621" y="902390"/>
              <a:ext cx="1022926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sz="1000">
                  <a:solidFill>
                    <a:srgbClr val="125474"/>
                  </a:solidFill>
                  <a:latin typeface="CoconPro-Regular"/>
                  <a:ea typeface="CoconPro-Regular"/>
                  <a:cs typeface="CoconPro-Regular"/>
                  <a:sym typeface="CoconPro-Regular"/>
                </a:defRPr>
              </a:pPr>
              <a:r>
                <a:rPr sz="1200" dirty="0">
                  <a:latin typeface="Arial Narrow"/>
                </a:rPr>
                <a:t>Durée</a:t>
              </a:r>
              <a:endParaRPr lang="fr-FR" sz="1200">
                <a:latin typeface="Arial Narrow"/>
              </a:endParaRPr>
            </a:p>
            <a:p>
              <a:pPr algn="ctr">
                <a:defRPr sz="1000">
                  <a:latin typeface="Arial"/>
                  <a:ea typeface="Arial"/>
                  <a:cs typeface="Arial"/>
                  <a:sym typeface="Arial"/>
                </a:defRPr>
              </a:pPr>
              <a:r>
                <a:rPr sz="1200" dirty="0">
                  <a:latin typeface="Arial Narrow"/>
                </a:rPr>
                <a:t>3h</a:t>
              </a:r>
            </a:p>
          </p:txBody>
        </p:sp>
        <p:sp>
          <p:nvSpPr>
            <p:cNvPr id="118" name="Connecteur droit 33"/>
            <p:cNvSpPr/>
            <p:nvPr/>
          </p:nvSpPr>
          <p:spPr>
            <a:xfrm flipH="1">
              <a:off x="1183088" y="460718"/>
              <a:ext cx="110496" cy="326743"/>
            </a:xfrm>
            <a:prstGeom prst="line">
              <a:avLst/>
            </a:prstGeom>
            <a:noFill/>
            <a:ln w="57150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dirty="0"/>
            </a:p>
          </p:txBody>
        </p:sp>
        <p:sp>
          <p:nvSpPr>
            <p:cNvPr id="119" name="Connecteur droit 35"/>
            <p:cNvSpPr/>
            <p:nvPr/>
          </p:nvSpPr>
          <p:spPr>
            <a:xfrm flipH="1">
              <a:off x="2238725" y="817705"/>
              <a:ext cx="110497" cy="326744"/>
            </a:xfrm>
            <a:prstGeom prst="line">
              <a:avLst/>
            </a:prstGeom>
            <a:noFill/>
            <a:ln w="57150" cap="flat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 dirty="0"/>
            </a:p>
          </p:txBody>
        </p:sp>
      </p:grpSp>
      <p:sp>
        <p:nvSpPr>
          <p:cNvPr id="37" name="Rectangle 21"/>
          <p:cNvSpPr/>
          <p:nvPr/>
        </p:nvSpPr>
        <p:spPr>
          <a:xfrm>
            <a:off x="3366182" y="7445461"/>
            <a:ext cx="3216056" cy="2415909"/>
          </a:xfrm>
          <a:prstGeom prst="rect">
            <a:avLst/>
          </a:prstGeom>
          <a:solidFill>
            <a:srgbClr val="125474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34" name="Rectangle 26"/>
          <p:cNvSpPr/>
          <p:nvPr/>
        </p:nvSpPr>
        <p:spPr>
          <a:xfrm>
            <a:off x="3524135" y="7545382"/>
            <a:ext cx="678749" cy="188944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35" name="Rectangle 15"/>
          <p:cNvSpPr txBox="1"/>
          <p:nvPr/>
        </p:nvSpPr>
        <p:spPr>
          <a:xfrm>
            <a:off x="3507225" y="7497422"/>
            <a:ext cx="1298951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ctr">
            <a:spAutoFit/>
          </a:bodyPr>
          <a:lstStyle>
            <a:lvl1pPr>
              <a:defRPr sz="1200">
                <a:solidFill>
                  <a:srgbClr val="125474"/>
                </a:solidFill>
                <a:latin typeface="CoconPro-Regular"/>
                <a:ea typeface="CoconPro-Regular"/>
                <a:cs typeface="CoconPro-Regular"/>
                <a:sym typeface="CoconPro-Regular"/>
              </a:defRPr>
            </a:lvl1pPr>
          </a:lstStyle>
          <a:p>
            <a:r>
              <a:rPr lang="fr-FR" dirty="0">
                <a:latin typeface="Cambria"/>
              </a:rPr>
              <a:t>Contacts</a:t>
            </a:r>
            <a:endParaRPr dirty="0">
              <a:latin typeface="Cambria"/>
            </a:endParaRPr>
          </a:p>
        </p:txBody>
      </p:sp>
      <p:sp>
        <p:nvSpPr>
          <p:cNvPr id="38" name="ZoneTexte 17"/>
          <p:cNvSpPr txBox="1"/>
          <p:nvPr/>
        </p:nvSpPr>
        <p:spPr>
          <a:xfrm>
            <a:off x="3486052" y="7739478"/>
            <a:ext cx="3124615" cy="16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tIns="45720" rIns="45719" bIns="45720" anchor="t">
            <a:spAutoFit/>
          </a:bodyPr>
          <a:lstStyle/>
          <a:p>
            <a:pPr>
              <a:lnSpc>
                <a:spcPct val="107000"/>
              </a:lnSpc>
              <a:buSzPct val="100000"/>
              <a:defRPr sz="900">
                <a:solidFill>
                  <a:srgbClr val="44546A"/>
                </a:solidFill>
              </a:defRPr>
            </a:pPr>
            <a:endParaRPr lang="fr-FR" sz="1100" b="1" dirty="0">
              <a:solidFill>
                <a:schemeClr val="bg1"/>
              </a:solidFill>
              <a:latin typeface="Arial Narrow"/>
            </a:endParaRPr>
          </a:p>
          <a:p>
            <a:pPr marL="171450" indent="-171450">
              <a:lnSpc>
                <a:spcPct val="107000"/>
              </a:lnSpc>
              <a:buSzPct val="100000"/>
              <a:buFont typeface="Calibri" panose="020F0502020204030204" pitchFamily="34" charset="0"/>
              <a:buChar char="→"/>
              <a:defRPr sz="900">
                <a:solidFill>
                  <a:srgbClr val="44546A"/>
                </a:solidFill>
              </a:defRPr>
            </a:pPr>
            <a:r>
              <a:rPr lang="fr-FR" sz="1100" b="1" dirty="0">
                <a:solidFill>
                  <a:schemeClr val="bg1"/>
                </a:solidFill>
                <a:latin typeface="Arial Narrow"/>
              </a:rPr>
              <a:t>[Contact des organisateurs]</a:t>
            </a:r>
            <a:br>
              <a:rPr lang="fr-FR" sz="1100" b="1" dirty="0">
                <a:latin typeface="Arial Narrow"/>
              </a:rPr>
            </a:br>
            <a:r>
              <a:rPr lang="fr-FR" sz="1100" dirty="0">
                <a:solidFill>
                  <a:schemeClr val="bg1"/>
                </a:solidFill>
                <a:latin typeface="Arial Narrow"/>
              </a:rPr>
              <a:t>[Nom du contact local]</a:t>
            </a:r>
            <a:br>
              <a:rPr lang="fr-FR" sz="1100" dirty="0">
                <a:latin typeface="Arial Narrow"/>
              </a:rPr>
            </a:br>
            <a:r>
              <a:rPr lang="fr-FR" sz="1100" dirty="0">
                <a:solidFill>
                  <a:schemeClr val="bg1"/>
                </a:solidFill>
                <a:latin typeface="Arial Narrow"/>
              </a:rPr>
              <a:t>[Adresse mail contact local]</a:t>
            </a:r>
            <a:br>
              <a:rPr lang="fr-FR" sz="1100" dirty="0">
                <a:latin typeface="Arial Narrow"/>
              </a:rPr>
            </a:br>
            <a:r>
              <a:rPr lang="fr-FR" sz="1100" dirty="0">
                <a:solidFill>
                  <a:schemeClr val="bg1"/>
                </a:solidFill>
                <a:latin typeface="Arial Narrow"/>
              </a:rPr>
              <a:t>[</a:t>
            </a:r>
            <a:r>
              <a:rPr lang="fr-FR" sz="1100" dirty="0" err="1">
                <a:solidFill>
                  <a:schemeClr val="bg1"/>
                </a:solidFill>
                <a:latin typeface="Arial Narrow"/>
              </a:rPr>
              <a:t>Telephone</a:t>
            </a:r>
            <a:r>
              <a:rPr lang="fr-FR" sz="1100">
                <a:solidFill>
                  <a:schemeClr val="bg1"/>
                </a:solidFill>
                <a:latin typeface="Arial Narrow"/>
              </a:rPr>
              <a:t> du contact local]</a:t>
            </a:r>
            <a:endParaRPr lang="fr-FR" sz="900">
              <a:solidFill>
                <a:schemeClr val="bg1"/>
              </a:solidFill>
              <a:latin typeface="Calibri"/>
            </a:endParaRPr>
          </a:p>
          <a:p>
            <a:pPr marL="171450" indent="-171450">
              <a:lnSpc>
                <a:spcPct val="107000"/>
              </a:lnSpc>
              <a:buSzPct val="100000"/>
              <a:buFont typeface="Calibri" panose="020F0502020204030204" pitchFamily="34" charset="0"/>
              <a:buChar char="→"/>
              <a:defRPr sz="900">
                <a:solidFill>
                  <a:srgbClr val="44546A"/>
                </a:solidFill>
              </a:defRPr>
            </a:pPr>
            <a:endParaRPr lang="fr-FR" sz="1100" dirty="0">
              <a:solidFill>
                <a:schemeClr val="bg1"/>
              </a:solidFill>
              <a:latin typeface="Arial Narrow"/>
            </a:endParaRPr>
          </a:p>
          <a:p>
            <a:pPr marL="171450" indent="-171450">
              <a:lnSpc>
                <a:spcPct val="107000"/>
              </a:lnSpc>
              <a:buSzPct val="100000"/>
              <a:buFont typeface="Calibri" panose="020F0502020204030204" pitchFamily="34" charset="0"/>
              <a:buChar char="→"/>
              <a:defRPr sz="900">
                <a:solidFill>
                  <a:srgbClr val="44546A"/>
                </a:solidFill>
              </a:defRPr>
            </a:pPr>
            <a:r>
              <a:rPr lang="fr-FR" sz="1100">
                <a:solidFill>
                  <a:schemeClr val="bg1"/>
                </a:solidFill>
                <a:latin typeface="Arial Narrow"/>
              </a:rPr>
              <a:t>[Modalités d'inscription]</a:t>
            </a:r>
            <a:endParaRPr lang="fr-FR">
              <a:solidFill>
                <a:schemeClr val="bg1"/>
              </a:solidFill>
            </a:endParaRPr>
          </a:p>
          <a:p>
            <a:pPr marL="171450" indent="-171450">
              <a:lnSpc>
                <a:spcPct val="107000"/>
              </a:lnSpc>
              <a:buSzPct val="100000"/>
              <a:buFont typeface="Calibri" panose="020F0502020204030204" pitchFamily="34" charset="0"/>
              <a:buChar char="→"/>
              <a:defRPr sz="900">
                <a:solidFill>
                  <a:srgbClr val="44546A"/>
                </a:solidFill>
              </a:defRPr>
            </a:pPr>
            <a:endParaRPr lang="fr-FR" sz="1000" dirty="0">
              <a:solidFill>
                <a:schemeClr val="bg1"/>
              </a:solidFill>
            </a:endParaRPr>
          </a:p>
          <a:p>
            <a:pPr>
              <a:lnSpc>
                <a:spcPct val="107000"/>
              </a:lnSpc>
              <a:buSzPct val="100000"/>
              <a:defRPr sz="900">
                <a:solidFill>
                  <a:srgbClr val="44546A"/>
                </a:solidFill>
              </a:defRPr>
            </a:pPr>
            <a:endParaRPr lang="fr-FR" sz="800" dirty="0">
              <a:solidFill>
                <a:schemeClr val="bg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EFCB224-7582-C4E0-C559-45BA5EBB30BA}"/>
              </a:ext>
            </a:extLst>
          </p:cNvPr>
          <p:cNvSpPr txBox="1"/>
          <p:nvPr/>
        </p:nvSpPr>
        <p:spPr>
          <a:xfrm>
            <a:off x="540122" y="193169"/>
            <a:ext cx="241794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dirty="0"/>
              <a:t>LOGO ORGANISATEUR</a:t>
            </a:r>
            <a:endParaRPr kumimoji="0" lang="fr-FR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6151331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hèm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Thèm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1912</TotalTime>
  <Words>432</Words>
  <Application>Microsoft Office PowerPoint</Application>
  <PresentationFormat>Format A4 (210 x 297 mm)</PresentationFormat>
  <Paragraphs>37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Mme Maureen GAC</dc:creator>
  <cp:lastModifiedBy>CHARAPOFF Sonia</cp:lastModifiedBy>
  <cp:revision>105</cp:revision>
  <cp:lastPrinted>2022-01-04T08:26:58Z</cp:lastPrinted>
  <dcterms:modified xsi:type="dcterms:W3CDTF">2025-11-24T15:01:01Z</dcterms:modified>
</cp:coreProperties>
</file>